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79" r:id="rId6"/>
    <p:sldId id="293" r:id="rId7"/>
    <p:sldId id="258" r:id="rId8"/>
    <p:sldId id="277" r:id="rId9"/>
    <p:sldId id="264" r:id="rId10"/>
    <p:sldId id="291" r:id="rId11"/>
    <p:sldId id="286" r:id="rId12"/>
    <p:sldId id="268" r:id="rId13"/>
    <p:sldId id="300" r:id="rId1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3204" autoAdjust="0"/>
  </p:normalViewPr>
  <p:slideViewPr>
    <p:cSldViewPr snapToGrid="0">
      <p:cViewPr varScale="1">
        <p:scale>
          <a:sx n="105" d="100"/>
          <a:sy n="105" d="100"/>
        </p:scale>
        <p:origin x="144" y="414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6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C2BDE75D-80D0-4E2F-897F-2CFAA614F70C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BBEB6193-5AA7-489B-8575-00593FC261D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1CFD271D-D70E-445C-9A21-698A44E4174E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10895658-EA1F-4910-80AB-4DA76E16747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e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e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e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e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e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e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297" name="Graphisme 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sme 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rtlCol="0" anchor="ctr"/>
          <a:lstStyle>
            <a:lvl1pPr algn="l">
              <a:defRPr lang="fr-FR"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table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fr-FR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fr-FR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fr-FR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fr-FR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fr-FR" sz="1800"/>
            </a:lvl5pPr>
          </a:lstStyle>
          <a:p>
            <a:pPr lvl="0" rtl="0"/>
            <a:r>
              <a:rPr lang="fr-FR"/>
              <a:t>Cliquer pour ajouter du texte </a:t>
            </a:r>
          </a:p>
          <a:p>
            <a:pPr marL="685800" lvl="1" indent="-228600" rtl="0"/>
            <a:r>
              <a:rPr lang="fr-FR"/>
              <a:t>Deuxième niveau</a:t>
            </a:r>
          </a:p>
          <a:p>
            <a:pPr marL="1143000" lvl="2" indent="-228600" rtl="0"/>
            <a:r>
              <a:rPr lang="fr-FR"/>
              <a:t>Troisième niveau</a:t>
            </a:r>
          </a:p>
          <a:p>
            <a:pPr marL="1600200" lvl="3" indent="-228600" rtl="0"/>
            <a:r>
              <a:rPr lang="fr-FR"/>
              <a:t>Quatrième niveau</a:t>
            </a:r>
          </a:p>
          <a:p>
            <a:pPr marL="2057400" lvl="4" indent="-228600" rtl="0"/>
            <a:r>
              <a:rPr lang="fr-FR"/>
              <a:t>Cinquième niveau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 rtlCol="0"/>
          <a:lstStyle>
            <a:lvl1pPr>
              <a:defRPr lang="fr-FR"/>
            </a:lvl1pPr>
          </a:lstStyle>
          <a:p>
            <a:pPr rtl="0"/>
            <a:r>
              <a:rPr lang="fr-FR"/>
              <a:t>Cliquez sur l’icône pour insérer un tableau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1BDE3642-72E0-4548-A921-DE3B67CD1A7B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48" name="Graphisme 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sme 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 rtlCol="0"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lang="fr-FR"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lang="fr-FR"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lang="fr-FR"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lang="fr-FR"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Cliquer pour ajouter du texte 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3" name="Espace réservé de la date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1A21B959-6BF7-4247-890E-6F4D56B8ED80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64" name="Espace réservé du pied de page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5" name="Espace réservé du numéro de diapositive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5" name="Espace réservé du tableau 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 rtlCol="0"/>
          <a:lstStyle>
            <a:lvl1pPr>
              <a:defRPr lang="fr-FR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/>
            </a:pPr>
            <a:r>
              <a:rPr lang="fr-FR"/>
              <a:t>Cliquez sur l’icône pour insérer un tableau</a:t>
            </a:r>
          </a:p>
          <a:p>
            <a:pPr rtl="0"/>
            <a:endParaRPr lang="fr-FR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EBB615AA-6453-4BEF-AB53-2D3AC1227A25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u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e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e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e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e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e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e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297" name="Graphisme 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sme 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rtlCol="0" anchor="b">
            <a:normAutofit/>
          </a:bodyPr>
          <a:lstStyle>
            <a:lvl1pPr algn="l">
              <a:defRPr lang="fr-FR" sz="44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fr-FR" sz="18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 rtlCol="0">
            <a:normAutofit/>
          </a:bodyPr>
          <a:lstStyle>
            <a:lvl1pPr>
              <a:defRPr lang="fr-FR"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lang="fr-FR" sz="1400" spc="30" baseline="0"/>
            </a:lvl1pPr>
            <a:lvl2pPr marL="457200" indent="0">
              <a:lnSpc>
                <a:spcPts val="2400"/>
              </a:lnSpc>
              <a:buNone/>
              <a:defRPr lang="fr-FR" sz="1400" spc="30" baseline="0"/>
            </a:lvl2pPr>
            <a:lvl3pPr marL="914400" indent="0">
              <a:lnSpc>
                <a:spcPts val="2400"/>
              </a:lnSpc>
              <a:buNone/>
              <a:defRPr lang="fr-FR" sz="1400" spc="30" baseline="0"/>
            </a:lvl3pPr>
            <a:lvl4pPr marL="1371600" indent="0">
              <a:lnSpc>
                <a:spcPts val="2400"/>
              </a:lnSpc>
              <a:buNone/>
              <a:defRPr lang="fr-FR" sz="1400" spc="30" baseline="0"/>
            </a:lvl4pPr>
            <a:lvl5pPr marL="1828800" indent="0">
              <a:lnSpc>
                <a:spcPts val="2400"/>
              </a:lnSpc>
              <a:buNone/>
              <a:defRPr lang="fr-FR" sz="1400" spc="30" baseline="0"/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Forme libre : Forme 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11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rtlCol="0" anchor="b" anchorCtr="0">
            <a:normAutofit/>
          </a:bodyPr>
          <a:lstStyle>
            <a:lvl1pPr>
              <a:defRPr lang="fr-FR"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lang="fr-FR"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lang="fr-FR"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lang="fr-FR"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lang="fr-FR"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lang="fr-FR"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89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rtlCol="0" anchor="b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fr-FR" sz="24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20" name="Image 19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sme 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4" name="Graphisme 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e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e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e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e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e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e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9646E3F-D5C2-4C2A-B68D-17F04073E7FF}" type="datetime1">
              <a:rPr lang="fr-FR" smtClean="0"/>
              <a:t>15/01/2026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rtlCol="0" anchor="ctr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63" name="Espace réservé d’image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algn="ctr"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3" name="Graphisme 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1" name="Image 10" descr="Motif à bandes noires et blanches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imag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rtlCol="0" anchor="b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ajouter un sous-titre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3" name="Graphisme 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e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e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e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e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</p:grpSp>
      <p:sp>
        <p:nvSpPr>
          <p:cNvPr id="63" name="Espace réservé d’image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8" name="Graphisme 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35" name="Image 34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sme 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38" name="Graphisme 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e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e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e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e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e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e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</p:grpSp>
      <p:sp>
        <p:nvSpPr>
          <p:cNvPr id="67" name="Espace réservé de la date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0A42468B-AC6B-48B8-A057-E6E6BEFA9C07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68" name="Espace réservé du pied de page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9" name="Espace réservé du numéro de diapositive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28" name="Graphisme 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1" name="Graphisme 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sme 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73" name="Graphisme 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Image 34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e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e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e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e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e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e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rtlCol="0" anchor="b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sur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192" name="Espace réservé de la date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47E00288-5944-4CE0-9E46-46D88379C518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193" name="Espace réservé du pied de page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94" name="Espace réservé du numéro de diapositive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2" name="Image 11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26" name="Graphisme 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31" name="Graphisme 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Espace réservé de la date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BEDB082-DE31-4976-824F-1BE0F7DEC163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34" name="Espace réservé du numéro de diapositive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sme 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pic>
        <p:nvPicPr>
          <p:cNvPr id="9" name="Graphisme 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pic>
        <p:nvPicPr>
          <p:cNvPr id="12" name="Graphique 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sme 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</p:grpSp>
      <p:sp>
        <p:nvSpPr>
          <p:cNvPr id="101" name="Forme libre : Forme 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163" name="Forme libre : Forme 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fr-FR" sz="1800"/>
            </a:lvl1pPr>
            <a:lvl2pPr>
              <a:lnSpc>
                <a:spcPts val="2000"/>
              </a:lnSpc>
              <a:defRPr lang="fr-FR" sz="1800"/>
            </a:lvl2pPr>
            <a:lvl3pPr>
              <a:lnSpc>
                <a:spcPts val="2000"/>
              </a:lnSpc>
              <a:defRPr lang="fr-FR" sz="1800"/>
            </a:lvl3pPr>
            <a:lvl4pPr>
              <a:lnSpc>
                <a:spcPts val="2000"/>
              </a:lnSpc>
              <a:defRPr lang="fr-FR" sz="1800"/>
            </a:lvl4pPr>
            <a:lvl5pPr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09" name="Espace réservé de la date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6A2D629-6C91-4D2D-9694-AFCCD71D4684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210" name="Espace réservé du pied de page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211" name="Espace réservé du numéro de diapositive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27" name="Espace réservé d’image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l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fr-FR"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9" name="Espace réservé de la date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25693DBE-3F48-44CC-AFE7-908FCCC9EFB5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70" name="Espace réservé du pied de page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1" name="Espace réservé du numéro de diapositive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 dirty="0"/>
            </a:p>
          </p:txBody>
        </p:sp>
        <p:pic>
          <p:nvPicPr>
            <p:cNvPr id="16" name="Graphisme 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E116B5D-14C4-4B6C-89DB-3BB0AE34F058}" type="datetime1">
              <a:rPr lang="fr-FR" smtClean="0"/>
              <a:t>15/01/2026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  <p:sldLayoutId id="2147483705" r:id="rId14"/>
    <p:sldLayoutId id="214748370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jpeg"/><Relationship Id="rId42" Type="http://schemas.openxmlformats.org/officeDocument/2006/relationships/image" Target="../media/image76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jpe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jpe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jpeg"/><Relationship Id="rId35" Type="http://schemas.openxmlformats.org/officeDocument/2006/relationships/image" Target="../media/image69.png"/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jpeg"/><Relationship Id="rId38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fr-FR" dirty="0"/>
              <a:t>Boutiques immersions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8EF09B-CC53-6A78-61A9-3DAD467CCB9D}"/>
              </a:ext>
            </a:extLst>
          </p:cNvPr>
          <p:cNvSpPr txBox="1"/>
          <p:nvPr/>
        </p:nvSpPr>
        <p:spPr>
          <a:xfrm>
            <a:off x="6694240" y="6091657"/>
            <a:ext cx="47682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dirty="0"/>
              <a:t>Rapport d'activité 2024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FC672-C39F-4DF6-5F80-236EAD5D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816" y="88118"/>
            <a:ext cx="4816793" cy="1346439"/>
          </a:xfrm>
        </p:spPr>
        <p:txBody>
          <a:bodyPr/>
          <a:lstStyle/>
          <a:p>
            <a:r>
              <a:rPr lang="fr-FR" b="1" dirty="0">
                <a:solidFill>
                  <a:srgbClr val="B147B3"/>
                </a:solidFill>
              </a:rPr>
              <a:t>MERCI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7A3A87-E8BE-DDD7-5A59-C2DD44E0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FF7E3-7E64-1FE7-A3D1-897FF939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 descr="Une image contenant cœur, Saint-Valentin, ballon, créativité&#10;&#10;Le contenu généré par l’IA peut être incorrect.">
            <a:extLst>
              <a:ext uri="{FF2B5EF4-FFF2-40B4-BE49-F238E27FC236}">
                <a16:creationId xmlns:a16="http://schemas.microsoft.com/office/drawing/2014/main" id="{7C74E5B8-D1F2-512A-44DB-B008EC1F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4711742" y="157752"/>
            <a:ext cx="1421966" cy="1511215"/>
          </a:xfrm>
          <a:prstGeom prst="rect">
            <a:avLst/>
          </a:prstGeom>
        </p:spPr>
      </p:pic>
      <p:pic>
        <p:nvPicPr>
          <p:cNvPr id="10" name="Image 9" descr="Une image contenant texte, capture d’écran, nuage, ciel&#10;&#10;Le contenu généré par l’IA peut être incorrect.">
            <a:extLst>
              <a:ext uri="{FF2B5EF4-FFF2-40B4-BE49-F238E27FC236}">
                <a16:creationId xmlns:a16="http://schemas.microsoft.com/office/drawing/2014/main" id="{E4A5A57C-F4D4-CDE2-F2C1-CA6935CC0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5" y="745038"/>
            <a:ext cx="1422225" cy="1338719"/>
          </a:xfrm>
          <a:prstGeom prst="rect">
            <a:avLst/>
          </a:prstGeom>
        </p:spPr>
      </p:pic>
      <p:pic>
        <p:nvPicPr>
          <p:cNvPr id="11" name="Image 1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2633308-A4B2-4411-FBAC-8488506F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712" y="106668"/>
            <a:ext cx="3157863" cy="966200"/>
          </a:xfrm>
          <a:prstGeom prst="rect">
            <a:avLst/>
          </a:prstGeom>
        </p:spPr>
      </p:pic>
      <p:pic>
        <p:nvPicPr>
          <p:cNvPr id="12" name="Image 11" descr="Une image contenant texte, Police, logo, blanc&#10;&#10;Le contenu généré par l’IA peut être incorrect.">
            <a:extLst>
              <a:ext uri="{FF2B5EF4-FFF2-40B4-BE49-F238E27FC236}">
                <a16:creationId xmlns:a16="http://schemas.microsoft.com/office/drawing/2014/main" id="{8196902A-91D2-A857-07C1-42BA57757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150" y="108298"/>
            <a:ext cx="2321619" cy="1443102"/>
          </a:xfrm>
          <a:prstGeom prst="rect">
            <a:avLst/>
          </a:prstGeom>
        </p:spPr>
      </p:pic>
      <p:pic>
        <p:nvPicPr>
          <p:cNvPr id="13" name="Image 12" descr="Une image contenant texte, Police, logo, rouge&#10;&#10;Le contenu généré par l’IA peut être incorrect.">
            <a:extLst>
              <a:ext uri="{FF2B5EF4-FFF2-40B4-BE49-F238E27FC236}">
                <a16:creationId xmlns:a16="http://schemas.microsoft.com/office/drawing/2014/main" id="{749D2EC4-FACF-43AF-65AB-F5BBA8288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973" y="1198650"/>
            <a:ext cx="918576" cy="1026482"/>
          </a:xfrm>
          <a:prstGeom prst="rect">
            <a:avLst/>
          </a:prstGeom>
        </p:spPr>
      </p:pic>
      <p:pic>
        <p:nvPicPr>
          <p:cNvPr id="14" name="Image 13" descr="Une image contenant texte, Police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DF79A0A6-C847-C9E1-D902-8E336F9E8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955" y="1444408"/>
            <a:ext cx="1411789" cy="1359596"/>
          </a:xfrm>
          <a:prstGeom prst="rect">
            <a:avLst/>
          </a:prstGeom>
        </p:spPr>
      </p:pic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631DAEF-B9BA-E3DC-E483-44867772D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673" y="2864024"/>
            <a:ext cx="998821" cy="1098638"/>
          </a:xfrm>
          <a:prstGeom prst="rect">
            <a:avLst/>
          </a:prstGeom>
        </p:spPr>
      </p:pic>
      <p:pic>
        <p:nvPicPr>
          <p:cNvPr id="16" name="Image 1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641F47A-BDB1-6B01-5129-10FED0791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" y="2216846"/>
            <a:ext cx="1124081" cy="1098637"/>
          </a:xfrm>
          <a:prstGeom prst="rect">
            <a:avLst/>
          </a:prstGeom>
        </p:spPr>
      </p:pic>
      <p:pic>
        <p:nvPicPr>
          <p:cNvPr id="17" name="Image 1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CE147D8-4CDB-2ADA-7403-0D889FA0D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6328" y="2753637"/>
            <a:ext cx="1800880" cy="453028"/>
          </a:xfrm>
          <a:prstGeom prst="rect">
            <a:avLst/>
          </a:prstGeom>
        </p:spPr>
      </p:pic>
      <p:pic>
        <p:nvPicPr>
          <p:cNvPr id="18" name="Image 1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CC373D8-9FD0-2ED8-5687-0A6D817091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8602" y="3432197"/>
            <a:ext cx="1814578" cy="651223"/>
          </a:xfrm>
          <a:prstGeom prst="rect">
            <a:avLst/>
          </a:prstGeom>
        </p:spPr>
      </p:pic>
      <p:pic>
        <p:nvPicPr>
          <p:cNvPr id="19" name="Image 18" descr="Une image contenant Police, clipart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BFE91D3F-01C6-8AB0-89E7-C8C2B10DBE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9132" y="4248411"/>
            <a:ext cx="1392396" cy="1419617"/>
          </a:xfrm>
          <a:prstGeom prst="rect">
            <a:avLst/>
          </a:prstGeom>
        </p:spPr>
      </p:pic>
      <p:pic>
        <p:nvPicPr>
          <p:cNvPr id="20" name="Image 19" descr="Une image contenant Police, logo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ADA0EBD9-0389-71F9-532F-BE054D399D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40" y="4014461"/>
            <a:ext cx="2176659" cy="770613"/>
          </a:xfrm>
          <a:prstGeom prst="rect">
            <a:avLst/>
          </a:prstGeom>
        </p:spPr>
      </p:pic>
      <p:pic>
        <p:nvPicPr>
          <p:cNvPr id="21" name="Image 2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F956AB07-80C1-04DB-A299-AEDBFA392B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955" y="5609312"/>
            <a:ext cx="1004694" cy="1067322"/>
          </a:xfrm>
          <a:prstGeom prst="rect">
            <a:avLst/>
          </a:prstGeom>
        </p:spPr>
      </p:pic>
      <p:pic>
        <p:nvPicPr>
          <p:cNvPr id="22" name="Image 21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13F51C43-B73E-8412-6005-EAC415DB64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7242" y="5771106"/>
            <a:ext cx="2576969" cy="775048"/>
          </a:xfrm>
          <a:prstGeom prst="rect">
            <a:avLst/>
          </a:prstGeom>
        </p:spPr>
      </p:pic>
      <p:pic>
        <p:nvPicPr>
          <p:cNvPr id="23" name="Image 22" descr="Une image contenant texte, logo, cercle, Police&#10;&#10;Le contenu généré par l’IA peut être incorrect.">
            <a:extLst>
              <a:ext uri="{FF2B5EF4-FFF2-40B4-BE49-F238E27FC236}">
                <a16:creationId xmlns:a16="http://schemas.microsoft.com/office/drawing/2014/main" id="{3EE0DD8E-0534-9D16-38A9-4658E34061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87681" y="6136449"/>
            <a:ext cx="2368202" cy="639350"/>
          </a:xfrm>
          <a:prstGeom prst="rect">
            <a:avLst/>
          </a:prstGeom>
        </p:spPr>
      </p:pic>
      <p:pic>
        <p:nvPicPr>
          <p:cNvPr id="24" name="Image 23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6907547-076A-5509-184F-3D13BAB27B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6963" y="4095751"/>
            <a:ext cx="2011993" cy="931623"/>
          </a:xfrm>
          <a:prstGeom prst="rect">
            <a:avLst/>
          </a:prstGeom>
        </p:spPr>
      </p:pic>
      <p:pic>
        <p:nvPicPr>
          <p:cNvPr id="25" name="Image 24" descr="Une image contenant texte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AFD98428-21B1-F2CA-236D-44F6D8FA24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1424" y="3187614"/>
            <a:ext cx="1660222" cy="952500"/>
          </a:xfrm>
          <a:prstGeom prst="rect">
            <a:avLst/>
          </a:prstGeom>
        </p:spPr>
      </p:pic>
      <p:pic>
        <p:nvPicPr>
          <p:cNvPr id="26" name="Image 2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CCA504F-449C-C69C-0F86-0E8265E9A0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3427" y="2216846"/>
            <a:ext cx="1790571" cy="816802"/>
          </a:xfrm>
          <a:prstGeom prst="rect">
            <a:avLst/>
          </a:prstGeom>
        </p:spPr>
      </p:pic>
      <p:pic>
        <p:nvPicPr>
          <p:cNvPr id="27" name="Image 26" descr="Une image contenant capture d’écran, Rectangle, carré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707F93B-5EBE-136F-FAF1-6ABF26F360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96000" y="4348833"/>
            <a:ext cx="1837151" cy="769925"/>
          </a:xfrm>
          <a:prstGeom prst="rect">
            <a:avLst/>
          </a:prstGeom>
        </p:spPr>
      </p:pic>
      <p:pic>
        <p:nvPicPr>
          <p:cNvPr id="28" name="Image 2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B648E4D-C2A3-58E8-499C-6C8D6F707B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1384" y="3710835"/>
            <a:ext cx="2025042" cy="751564"/>
          </a:xfrm>
          <a:prstGeom prst="rect">
            <a:avLst/>
          </a:prstGeom>
        </p:spPr>
      </p:pic>
      <p:pic>
        <p:nvPicPr>
          <p:cNvPr id="29" name="Image 28" descr="Une image contenant Graphique, Polic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7A7B014-3C3B-EBAB-E12D-1884A0C97A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32181" y="5239338"/>
            <a:ext cx="2742679" cy="638175"/>
          </a:xfrm>
          <a:prstGeom prst="rect">
            <a:avLst/>
          </a:prstGeom>
        </p:spPr>
      </p:pic>
      <p:pic>
        <p:nvPicPr>
          <p:cNvPr id="30" name="Image 29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47264FAB-4809-454B-3275-C8B991B568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8038" y="5201694"/>
            <a:ext cx="1145350" cy="974421"/>
          </a:xfrm>
          <a:prstGeom prst="rect">
            <a:avLst/>
          </a:prstGeom>
        </p:spPr>
      </p:pic>
      <p:pic>
        <p:nvPicPr>
          <p:cNvPr id="31" name="Image 30" descr="Une image contenant graphisme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33505DFD-0D0B-46C3-CB97-68736C1084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07463" y="2409955"/>
            <a:ext cx="1101899" cy="1307404"/>
          </a:xfrm>
          <a:prstGeom prst="rect">
            <a:avLst/>
          </a:prstGeom>
        </p:spPr>
      </p:pic>
      <p:pic>
        <p:nvPicPr>
          <p:cNvPr id="32" name="Image 3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79A5F0F-B0D8-3691-5ACC-26E0A88AB9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89440" y="4566258"/>
            <a:ext cx="1705368" cy="846551"/>
          </a:xfrm>
          <a:prstGeom prst="rect">
            <a:avLst/>
          </a:prstGeom>
        </p:spPr>
      </p:pic>
      <p:pic>
        <p:nvPicPr>
          <p:cNvPr id="33" name="Image 3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10FEF62-6BE6-6D92-B541-3A1A4347BE4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50010" y="5745009"/>
            <a:ext cx="1140390" cy="973378"/>
          </a:xfrm>
          <a:prstGeom prst="rect">
            <a:avLst/>
          </a:prstGeom>
        </p:spPr>
      </p:pic>
      <p:pic>
        <p:nvPicPr>
          <p:cNvPr id="34" name="Image 33" descr="Une image contenant Graphique, logo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AC79FC2-54A1-B6E5-8F43-D2A3AEDB630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46650" y="106994"/>
            <a:ext cx="1101247" cy="1257822"/>
          </a:xfrm>
          <a:prstGeom prst="rect">
            <a:avLst/>
          </a:prstGeom>
        </p:spPr>
      </p:pic>
      <p:pic>
        <p:nvPicPr>
          <p:cNvPr id="35" name="Image 3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EF2FFA8-598E-A072-E851-6FCF640A809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28079" y="5666723"/>
            <a:ext cx="952500" cy="952500"/>
          </a:xfrm>
          <a:prstGeom prst="rect">
            <a:avLst/>
          </a:prstGeom>
        </p:spPr>
      </p:pic>
      <p:pic>
        <p:nvPicPr>
          <p:cNvPr id="37" name="Image 36" descr="Une image contenant texte, Police, logo, graphisme&#10;&#10;Le contenu généré par l’IA peut être incorrect.">
            <a:extLst>
              <a:ext uri="{FF2B5EF4-FFF2-40B4-BE49-F238E27FC236}">
                <a16:creationId xmlns:a16="http://schemas.microsoft.com/office/drawing/2014/main" id="{A02FC6FF-1345-D766-5CB0-33A9ECC37A3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27068" y="1020479"/>
            <a:ext cx="1101507" cy="1382821"/>
          </a:xfrm>
          <a:prstGeom prst="rect">
            <a:avLst/>
          </a:prstGeom>
        </p:spPr>
      </p:pic>
      <p:pic>
        <p:nvPicPr>
          <p:cNvPr id="39" name="Image 38" descr="Une image contenant texte, Police, blanc, conception&#10;&#10;Le contenu généré par l’IA peut être incorrect.">
            <a:extLst>
              <a:ext uri="{FF2B5EF4-FFF2-40B4-BE49-F238E27FC236}">
                <a16:creationId xmlns:a16="http://schemas.microsoft.com/office/drawing/2014/main" id="{53B04A62-E591-1446-8C8B-491DC9E126A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77638" y="1559229"/>
            <a:ext cx="1107249" cy="942063"/>
          </a:xfrm>
          <a:prstGeom prst="rect">
            <a:avLst/>
          </a:prstGeom>
        </p:spPr>
      </p:pic>
      <p:pic>
        <p:nvPicPr>
          <p:cNvPr id="41" name="Image 40" descr="Une image contenant capture d’écra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id="{40C2E4B6-0792-E58E-994A-8EBF68BE490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55788" y="1420659"/>
            <a:ext cx="1529220" cy="1594983"/>
          </a:xfrm>
          <a:prstGeom prst="rect">
            <a:avLst/>
          </a:prstGeom>
        </p:spPr>
      </p:pic>
      <p:pic>
        <p:nvPicPr>
          <p:cNvPr id="43" name="Image 42" descr="Une image contenant texte, Police, Graphique, nombre&#10;&#10;Le contenu généré par l’IA peut être incorrect.">
            <a:extLst>
              <a:ext uri="{FF2B5EF4-FFF2-40B4-BE49-F238E27FC236}">
                <a16:creationId xmlns:a16="http://schemas.microsoft.com/office/drawing/2014/main" id="{629DA1E2-FAB4-C36B-E246-FD6E40E8401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64204" y="2404737"/>
            <a:ext cx="1265651" cy="1140391"/>
          </a:xfrm>
          <a:prstGeom prst="rect">
            <a:avLst/>
          </a:prstGeom>
        </p:spPr>
      </p:pic>
      <p:pic>
        <p:nvPicPr>
          <p:cNvPr id="45" name="Image 44" descr="Aucune description de photo disponible.">
            <a:extLst>
              <a:ext uri="{FF2B5EF4-FFF2-40B4-BE49-F238E27FC236}">
                <a16:creationId xmlns:a16="http://schemas.microsoft.com/office/drawing/2014/main" id="{589454FC-8C89-1F9C-A2D5-02BD3CFABBC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786944" y="3431609"/>
            <a:ext cx="985510" cy="944671"/>
          </a:xfrm>
          <a:prstGeom prst="rect">
            <a:avLst/>
          </a:prstGeom>
        </p:spPr>
      </p:pic>
      <p:pic>
        <p:nvPicPr>
          <p:cNvPr id="47" name="Image 46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FF5A5A36-4353-F376-D248-8915304C0D6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58558" y="2864025"/>
            <a:ext cx="1401350" cy="155792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09809AA-4C94-117A-5EBD-E867CBDC98E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92013" y="5420187"/>
            <a:ext cx="2492158" cy="334288"/>
          </a:xfrm>
          <a:prstGeom prst="rect">
            <a:avLst/>
          </a:prstGeom>
        </p:spPr>
      </p:pic>
      <p:pic>
        <p:nvPicPr>
          <p:cNvPr id="50" name="Image 49" descr="Une image contenant logo, Polic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F274E218-7B2D-F74A-26F7-521085DF794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09562" y="1625709"/>
            <a:ext cx="2468932" cy="955241"/>
          </a:xfrm>
          <a:prstGeom prst="rect">
            <a:avLst/>
          </a:prstGeom>
        </p:spPr>
      </p:pic>
      <p:pic>
        <p:nvPicPr>
          <p:cNvPr id="51" name="Image 50" descr="Une image contenant Police, texte, blanc, conception&#10;&#10;Le contenu généré par l’IA peut être incorrect.">
            <a:extLst>
              <a:ext uri="{FF2B5EF4-FFF2-40B4-BE49-F238E27FC236}">
                <a16:creationId xmlns:a16="http://schemas.microsoft.com/office/drawing/2014/main" id="{D6C85BB5-3B7C-A521-C43E-F6AAE6C8037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91545" y="4252326"/>
            <a:ext cx="1129953" cy="1140391"/>
          </a:xfrm>
          <a:prstGeom prst="rect">
            <a:avLst/>
          </a:prstGeom>
        </p:spPr>
      </p:pic>
      <p:pic>
        <p:nvPicPr>
          <p:cNvPr id="52" name="Image 51" descr="Une image contenant texte, Polic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0827F02-4C6C-339E-FD1F-154210931DF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803699" y="3093668"/>
            <a:ext cx="1388302" cy="795925"/>
          </a:xfrm>
          <a:prstGeom prst="rect">
            <a:avLst/>
          </a:prstGeom>
        </p:spPr>
      </p:pic>
      <p:pic>
        <p:nvPicPr>
          <p:cNvPr id="53" name="Image 52" descr="Une image contenant Police, logo, Graphique, blanc&#10;&#10;Le contenu généré par l’IA peut être incorrect.">
            <a:extLst>
              <a:ext uri="{FF2B5EF4-FFF2-40B4-BE49-F238E27FC236}">
                <a16:creationId xmlns:a16="http://schemas.microsoft.com/office/drawing/2014/main" id="{5FD2D024-E658-5D26-B386-781807F2713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352109" y="6312596"/>
            <a:ext cx="1842631" cy="464507"/>
          </a:xfrm>
          <a:prstGeom prst="rect">
            <a:avLst/>
          </a:prstGeom>
        </p:spPr>
      </p:pic>
      <p:pic>
        <p:nvPicPr>
          <p:cNvPr id="54" name="Image 53" descr="Une image contenant texte, Police&#10;&#10;Le contenu généré par l’IA peut être incorrect.">
            <a:extLst>
              <a:ext uri="{FF2B5EF4-FFF2-40B4-BE49-F238E27FC236}">
                <a16:creationId xmlns:a16="http://schemas.microsoft.com/office/drawing/2014/main" id="{B2D139E3-7E03-BB42-7784-44F812F8D55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803004" y="4112712"/>
            <a:ext cx="1233118" cy="1242166"/>
          </a:xfrm>
          <a:prstGeom prst="rect">
            <a:avLst/>
          </a:prstGeom>
        </p:spPr>
      </p:pic>
      <p:pic>
        <p:nvPicPr>
          <p:cNvPr id="55" name="Image 5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209DEAF-6C00-946F-D5A8-552A0F1C95F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77732" y="97860"/>
            <a:ext cx="1644043" cy="1077761"/>
          </a:xfrm>
          <a:prstGeom prst="rect">
            <a:avLst/>
          </a:prstGeom>
        </p:spPr>
      </p:pic>
      <p:pic>
        <p:nvPicPr>
          <p:cNvPr id="3" name="Image 2" descr="Une image contenant texte, Police, logo, conception&#10;&#10;Le contenu généré par l’IA peut être incorrect.">
            <a:extLst>
              <a:ext uri="{FF2B5EF4-FFF2-40B4-BE49-F238E27FC236}">
                <a16:creationId xmlns:a16="http://schemas.microsoft.com/office/drawing/2014/main" id="{D7F6C61C-25C1-79E3-135F-244D31BAC8C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69462" y="4801642"/>
            <a:ext cx="1203022" cy="9498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54F17A-03C8-B605-6F99-1980CF7F0439}"/>
              </a:ext>
            </a:extLst>
          </p:cNvPr>
          <p:cNvSpPr txBox="1"/>
          <p:nvPr/>
        </p:nvSpPr>
        <p:spPr>
          <a:xfrm>
            <a:off x="2550043" y="6458580"/>
            <a:ext cx="31786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7030A0"/>
                </a:solidFill>
                <a:ea typeface="Source Sans Pro Light"/>
              </a:rPr>
              <a:t>Relais soleil Tourquennois</a:t>
            </a:r>
          </a:p>
        </p:txBody>
      </p:sp>
      <p:pic>
        <p:nvPicPr>
          <p:cNvPr id="8" name="Image 7" descr="Une image contenant texte, Police, logo, conception&#10;&#10;Le contenu généré par l’IA peut être incorrect.">
            <a:extLst>
              <a:ext uri="{FF2B5EF4-FFF2-40B4-BE49-F238E27FC236}">
                <a16:creationId xmlns:a16="http://schemas.microsoft.com/office/drawing/2014/main" id="{673DA11B-D35A-767A-9377-21046A1D18B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858805" y="-1"/>
            <a:ext cx="1223899" cy="9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4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07" y="259371"/>
            <a:ext cx="3989746" cy="784031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fr-FR" dirty="0"/>
              <a:t>Le constat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43808" y="1302406"/>
            <a:ext cx="10747239" cy="5420789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fr-FR" b="1" dirty="0">
                <a:solidFill>
                  <a:schemeClr val="accent4">
                    <a:lumMod val="76000"/>
                  </a:schemeClr>
                </a:solidFill>
              </a:rPr>
              <a:t>Le besoin de mixité : </a:t>
            </a:r>
          </a:p>
          <a:p>
            <a:r>
              <a:rPr lang="fr-FR" dirty="0"/>
              <a:t> besoin de mixité pour les jeunes issus des QPV et éviter "l'entre-soi" </a:t>
            </a:r>
            <a:endParaRPr lang="fr-FR"/>
          </a:p>
          <a:p>
            <a:r>
              <a:rPr lang="fr-FR" dirty="0">
                <a:solidFill>
                  <a:srgbClr val="FFFFFF"/>
                </a:solidFill>
              </a:rPr>
              <a:t>De nombreuses études tendent toutes à valoriser la mixité sociale tant dans les études que dans les loisirs.</a:t>
            </a:r>
          </a:p>
          <a:p>
            <a:r>
              <a:rPr lang="fr-FR" b="1" dirty="0">
                <a:solidFill>
                  <a:schemeClr val="accent4">
                    <a:lumMod val="76000"/>
                  </a:schemeClr>
                </a:solidFill>
              </a:rPr>
              <a:t>Le soutien aux études : </a:t>
            </a:r>
          </a:p>
          <a:p>
            <a:r>
              <a:rPr lang="fr-FR" dirty="0"/>
              <a:t>La lutte contre des résultats au brevet des collèges plus faible</a:t>
            </a:r>
          </a:p>
          <a:p>
            <a:r>
              <a:rPr lang="fr-FR" b="1" dirty="0">
                <a:solidFill>
                  <a:schemeClr val="accent4">
                    <a:lumMod val="76000"/>
                  </a:schemeClr>
                </a:solidFill>
              </a:rPr>
              <a:t>Besoin d'aide à l'orientation afin d'élargir le choix: </a:t>
            </a:r>
          </a:p>
          <a:p>
            <a:r>
              <a:rPr lang="fr-FR" dirty="0"/>
              <a:t>Des orientations au lycée qui différent selon l'origine sociale des élèves.</a:t>
            </a:r>
          </a:p>
          <a:p>
            <a:endParaRPr lang="fr-FR" dirty="0"/>
          </a:p>
          <a:p>
            <a:r>
              <a:rPr lang="fr-FR" dirty="0"/>
              <a:t>L'égalité des chances ,c'est de pouvoir armer chaque jeune afin qu'il puissent oser s'expérimenter, découvrir d'autres filières  et d'autres univers professionnels.</a:t>
            </a:r>
          </a:p>
          <a:p>
            <a:pPr indent="0">
              <a:buNone/>
            </a:pPr>
            <a:endParaRPr lang="fr-FR" dirty="0"/>
          </a:p>
          <a:p>
            <a:r>
              <a:rPr lang="fr-FR" dirty="0"/>
              <a:t>Dès 14 ans, nous souhaitons donner du sens à la continuité  des études afin que des difficultés périphériques ne leur fassent pas baisser les bras. </a:t>
            </a:r>
          </a:p>
          <a:p>
            <a:pPr marL="228600" lvl="1" indent="0">
              <a:buNone/>
            </a:pP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fld id="{B5CEABB6-07DC-46E8-9B57-56EC44A396E5}" type="slidenum">
              <a:rPr lang="fr-FR" smtClean="0"/>
              <a:pPr rtl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434A-1042-84BE-30B9-4430B97A1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25" y="137187"/>
            <a:ext cx="8796663" cy="1060957"/>
          </a:xfrm>
        </p:spPr>
        <p:txBody>
          <a:bodyPr>
            <a:normAutofit/>
          </a:bodyPr>
          <a:lstStyle/>
          <a:p>
            <a:r>
              <a:rPr lang="fr-FR" sz="3200" dirty="0"/>
              <a:t>Le projet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068E8-F2A5-314D-A05F-7E5D368048B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36000" y="1034830"/>
            <a:ext cx="6787737" cy="55076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Permettre à des jeunes de s'expérimenter sur les métiers de :</a:t>
            </a:r>
          </a:p>
          <a:p>
            <a:r>
              <a:rPr lang="fr-FR" dirty="0"/>
              <a:t>La vente ,la logistique et le e-commerce</a:t>
            </a:r>
          </a:p>
          <a:p>
            <a:r>
              <a:rPr lang="fr-FR" b="1" dirty="0">
                <a:solidFill>
                  <a:srgbClr val="002060"/>
                </a:solidFill>
              </a:rPr>
              <a:t>Objectifs :</a:t>
            </a:r>
          </a:p>
          <a:p>
            <a:r>
              <a:rPr lang="fr-FR" dirty="0"/>
              <a:t>Donner du sens à la scolarité</a:t>
            </a:r>
          </a:p>
          <a:p>
            <a:r>
              <a:rPr lang="fr-FR" dirty="0"/>
              <a:t>Appréhender l'univers professionnel</a:t>
            </a:r>
          </a:p>
          <a:p>
            <a:r>
              <a:rPr lang="fr-FR" dirty="0"/>
              <a:t>Développer son savoir être </a:t>
            </a:r>
          </a:p>
          <a:p>
            <a:r>
              <a:rPr lang="fr-FR" dirty="0"/>
              <a:t>Lutter contre les ruptures de parcours scolaire ou la déscolarisation.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F07B9-915C-EB88-7D66-8556EB5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85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FE65AC-6217-9A23-6D23-D7AD417E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393" y="956753"/>
            <a:ext cx="4568547" cy="601420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Coordonnatrices de projet :</a:t>
            </a:r>
            <a:br>
              <a:rPr lang="fr-FR" sz="1400" dirty="0"/>
            </a:br>
            <a:r>
              <a:rPr lang="fr-FR" sz="1400" dirty="0"/>
              <a:t>Hélène Leclerc et Hélène François</a:t>
            </a:r>
            <a:br>
              <a:rPr lang="fr-FR" sz="1400" dirty="0"/>
            </a:br>
            <a:endParaRPr lang="fr-FR" sz="1400" dirty="0"/>
          </a:p>
          <a:p>
            <a:r>
              <a:rPr lang="fr-FR" sz="1400" dirty="0"/>
              <a:t>Benjamin Huet : stagiaire 2eme année de master ESS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>
                <a:solidFill>
                  <a:srgbClr val="002060"/>
                </a:solidFill>
              </a:rPr>
              <a:t>Alternants :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Master Communication pour 2 ans : Arthur </a:t>
            </a:r>
            <a:r>
              <a:rPr lang="fr-FR" sz="1400" dirty="0" err="1"/>
              <a:t>Soglo</a:t>
            </a:r>
            <a:br>
              <a:rPr lang="fr-FR" sz="1400" dirty="0"/>
            </a:br>
            <a:endParaRPr lang="fr-FR" sz="1400" dirty="0"/>
          </a:p>
          <a:p>
            <a:r>
              <a:rPr lang="fr-FR" sz="1400" dirty="0"/>
              <a:t> BTS MCO POUR 2 ans : </a:t>
            </a:r>
            <a:r>
              <a:rPr lang="fr-FR" sz="1400" err="1"/>
              <a:t>Essia</a:t>
            </a:r>
            <a:r>
              <a:rPr lang="fr-FR" sz="1400" dirty="0"/>
              <a:t> </a:t>
            </a:r>
            <a:r>
              <a:rPr lang="fr-FR" sz="1400" err="1"/>
              <a:t>Bouray</a:t>
            </a:r>
            <a:r>
              <a:rPr lang="fr-FR" sz="1400" dirty="0"/>
              <a:t> et Yassine Tina</a:t>
            </a:r>
          </a:p>
          <a:p>
            <a:endParaRPr lang="fr-FR" sz="1400" dirty="0"/>
          </a:p>
          <a:p>
            <a:r>
              <a:rPr lang="fr-FR" sz="1400" dirty="0"/>
              <a:t>Secrétariat administratif 1an : Sabri Hamlaoui </a:t>
            </a:r>
            <a:r>
              <a:rPr lang="fr-FR" sz="1400" err="1"/>
              <a:t>Chareuf</a:t>
            </a:r>
            <a:br>
              <a:rPr lang="fr-FR" sz="1400" dirty="0"/>
            </a:br>
            <a:endParaRPr lang="fr-FR" sz="1400" dirty="0"/>
          </a:p>
          <a:p>
            <a:r>
              <a:rPr lang="fr-FR" sz="1400" dirty="0"/>
              <a:t>Bac pro commerce 3ans : Younès El </a:t>
            </a:r>
            <a:r>
              <a:rPr lang="fr-FR" sz="1400" err="1"/>
              <a:t>Mousaoui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Cap Métiers de la Mode 1 an : Anaïs Planque </a:t>
            </a:r>
            <a:br>
              <a:rPr lang="fr-FR" sz="1400" dirty="0"/>
            </a:br>
            <a:endParaRPr lang="fr-FR" sz="1400" dirty="0"/>
          </a:p>
          <a:p>
            <a:r>
              <a:rPr lang="fr-FR" sz="1400" dirty="0">
                <a:solidFill>
                  <a:srgbClr val="002060"/>
                </a:solidFill>
              </a:rPr>
              <a:t>Services civiques :</a:t>
            </a:r>
            <a:br>
              <a:rPr lang="fr-FR" sz="1400" dirty="0"/>
            </a:br>
            <a:endParaRPr lang="fr-FR" sz="1400" dirty="0"/>
          </a:p>
          <a:p>
            <a:r>
              <a:rPr lang="fr-FR" sz="1400" dirty="0"/>
              <a:t>Pôle média : Azad </a:t>
            </a:r>
            <a:r>
              <a:rPr lang="fr-FR" sz="1400" err="1"/>
              <a:t>Mameche</a:t>
            </a:r>
            <a:r>
              <a:rPr lang="fr-FR" sz="1400" dirty="0"/>
              <a:t> </a:t>
            </a:r>
            <a:br>
              <a:rPr lang="fr-FR" sz="1400" dirty="0"/>
            </a:br>
            <a:br>
              <a:rPr lang="fr-FR" sz="1400" dirty="0"/>
            </a:br>
            <a:r>
              <a:rPr lang="fr-FR" sz="1400" dirty="0"/>
              <a:t>Pôle Animation auprès de personnes âgées : Inès </a:t>
            </a:r>
            <a:r>
              <a:rPr lang="fr-FR" sz="1400" err="1"/>
              <a:t>Boukrim</a:t>
            </a:r>
            <a:r>
              <a:rPr lang="fr-FR" sz="1400" dirty="0"/>
              <a:t>, </a:t>
            </a:r>
            <a:r>
              <a:rPr lang="fr-FR" sz="1400" err="1"/>
              <a:t>Ynès</a:t>
            </a:r>
            <a:r>
              <a:rPr lang="fr-FR" sz="1400" dirty="0"/>
              <a:t> </a:t>
            </a:r>
            <a:r>
              <a:rPr lang="fr-FR" sz="1400" err="1"/>
              <a:t>Katsar</a:t>
            </a:r>
            <a:r>
              <a:rPr lang="fr-FR" sz="1400" dirty="0"/>
              <a:t>, Malek </a:t>
            </a:r>
            <a:r>
              <a:rPr lang="fr-FR" sz="1400" err="1"/>
              <a:t>Mameche</a:t>
            </a:r>
            <a:endParaRPr lang="fr-FR" sz="1400"/>
          </a:p>
          <a:p>
            <a:endParaRPr lang="fr-FR" sz="2000" dirty="0"/>
          </a:p>
        </p:txBody>
      </p:sp>
      <p:pic>
        <p:nvPicPr>
          <p:cNvPr id="7" name="Image 6" descr="Une image contenant habits, personne, bâtiment, chaussures&#10;&#10;Le contenu généré par l’IA peut être incorrect.">
            <a:extLst>
              <a:ext uri="{FF2B5EF4-FFF2-40B4-BE49-F238E27FC236}">
                <a16:creationId xmlns:a16="http://schemas.microsoft.com/office/drawing/2014/main" id="{1E1A74F7-7608-5520-48C2-BC2AA9E16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575" y="3903154"/>
            <a:ext cx="4156755" cy="2639035"/>
          </a:xfrm>
          <a:prstGeom prst="rect">
            <a:avLst/>
          </a:prstGeo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99FA419-6B58-B972-8D7D-471ACA82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fr-FR" smtClean="0"/>
              <a:pPr rtl="0">
                <a:spcAft>
                  <a:spcPts val="600"/>
                </a:spcAft>
              </a:pPr>
              <a:t>4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828E57-9A24-8678-7BF4-24D7402EBC36}"/>
              </a:ext>
            </a:extLst>
          </p:cNvPr>
          <p:cNvSpPr txBox="1"/>
          <p:nvPr/>
        </p:nvSpPr>
        <p:spPr>
          <a:xfrm>
            <a:off x="2878136" y="155217"/>
            <a:ext cx="80670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highlight>
                  <a:srgbClr val="C0C0C0"/>
                </a:highlight>
              </a:rPr>
              <a:t>Équipe D2R </a:t>
            </a:r>
            <a:r>
              <a:rPr lang="en-US" sz="32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depuis</a:t>
            </a:r>
            <a:r>
              <a:rPr lang="en-US" sz="3200" b="1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highlight>
                  <a:srgbClr val="C0C0C0"/>
                </a:highlight>
              </a:rPr>
              <a:t>septembre</a:t>
            </a:r>
            <a:r>
              <a:rPr lang="en-US" sz="3200" b="1" dirty="0">
                <a:solidFill>
                  <a:srgbClr val="0070C0"/>
                </a:solidFill>
                <a:highlight>
                  <a:srgbClr val="C0C0C0"/>
                </a:highlight>
              </a:rPr>
              <a:t> 2024</a:t>
            </a:r>
            <a:r>
              <a:rPr lang="en-US" b="1" dirty="0">
                <a:solidFill>
                  <a:srgbClr val="0070C0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0" name="Cœur 9">
            <a:extLst>
              <a:ext uri="{FF2B5EF4-FFF2-40B4-BE49-F238E27FC236}">
                <a16:creationId xmlns:a16="http://schemas.microsoft.com/office/drawing/2014/main" id="{87DF5617-5A0D-FC41-A1A4-77568FF8C75C}"/>
              </a:ext>
            </a:extLst>
          </p:cNvPr>
          <p:cNvSpPr/>
          <p:nvPr/>
        </p:nvSpPr>
        <p:spPr>
          <a:xfrm>
            <a:off x="8762948" y="1064619"/>
            <a:ext cx="2761988" cy="2365331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33 bénévoles</a:t>
            </a:r>
          </a:p>
          <a:p>
            <a:pPr algn="ctr"/>
            <a:r>
              <a:rPr lang="fr-FR" dirty="0"/>
              <a:t>actifs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617" y="-5968"/>
            <a:ext cx="5255079" cy="805797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fr-FR" dirty="0"/>
              <a:t>Notre public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99189" y="1062794"/>
            <a:ext cx="6217935" cy="490620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>
              <a:defRPr lang="fr-FR"/>
            </a:defPPr>
          </a:lstStyle>
          <a:p>
            <a:r>
              <a:rPr lang="fr-FR" dirty="0"/>
              <a:t>Dès 14ans </a:t>
            </a:r>
          </a:p>
          <a:p>
            <a:r>
              <a:rPr lang="fr-FR" dirty="0"/>
              <a:t>Jeunes vivants en QPV</a:t>
            </a:r>
          </a:p>
          <a:p>
            <a:r>
              <a:rPr lang="fr-FR" dirty="0"/>
              <a:t>Jeunes en situation de handicap</a:t>
            </a:r>
          </a:p>
          <a:p>
            <a:r>
              <a:rPr lang="fr-FR" dirty="0"/>
              <a:t>Jeunes repérés en risque de rupture</a:t>
            </a:r>
          </a:p>
          <a:p>
            <a:r>
              <a:rPr lang="fr-FR" dirty="0"/>
              <a:t>Jeunes déscolarisés /sans affectation</a:t>
            </a:r>
          </a:p>
          <a:p>
            <a:r>
              <a:rPr lang="fr-FR" dirty="0"/>
              <a:t>Jeunes sous mains de justice</a:t>
            </a:r>
          </a:p>
          <a:p>
            <a:r>
              <a:rPr lang="fr-FR" dirty="0"/>
              <a:t>Jeunes MNA</a:t>
            </a:r>
          </a:p>
          <a:p>
            <a:r>
              <a:rPr lang="fr-FR" dirty="0"/>
              <a:t>Jeunes suivis par les service de l'ASE</a:t>
            </a:r>
          </a:p>
          <a:p>
            <a:r>
              <a:rPr lang="fr-FR" dirty="0"/>
              <a:t>Jeunes sans stage mettant en péril leurs études</a:t>
            </a:r>
          </a:p>
          <a:p>
            <a:r>
              <a:rPr lang="fr-FR" dirty="0"/>
              <a:t>Jeunes en recherche de changement d'orientation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5CEABB6-07DC-46E8-9B57-56EC44A396E5}" type="slidenum">
              <a:rPr lang="fr-FR" smtClean="0"/>
              <a:pPr rtl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89" y="280249"/>
            <a:ext cx="7465971" cy="976186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fr-FR" sz="3200" dirty="0"/>
              <a:t>Le développement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4905" y="1388977"/>
            <a:ext cx="7198039" cy="4965786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fr-FR" dirty="0"/>
              <a:t>Grâce au soutien du Fond Social Européen  sur de l'innovation, nous avons pu dès septembre 2024 : 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FR" dirty="0"/>
              <a:t>Ouvrir la seconde boutique sur le secteur Lillois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FR" dirty="0"/>
              <a:t>Ouvrir vers d'autres immersions : couture, gestion administrative, numérique , métiers de l'aide à la personne.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FR" dirty="0"/>
              <a:t>Proposer une formule 3 jours sur la découverte de l'univers de la mode, le médico-social et le numérique.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FR" dirty="0"/>
              <a:t>Embaucher 6 personnes ( deux coordonnatrices et 4 alternants)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FR" dirty="0"/>
              <a:t>2 embauches alternance sur fond propre</a:t>
            </a:r>
          </a:p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5CEABB6-07DC-46E8-9B57-56EC44A396E5}" type="slidenum">
              <a:rPr lang="fr-FR" smtClean="0"/>
              <a:pPr rtl="0"/>
              <a:t>6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07148-5C2B-C77F-F340-1E8CAD6937BC}"/>
              </a:ext>
            </a:extLst>
          </p:cNvPr>
          <p:cNvSpPr txBox="1"/>
          <p:nvPr/>
        </p:nvSpPr>
        <p:spPr>
          <a:xfrm>
            <a:off x="354077" y="4874877"/>
            <a:ext cx="773273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Nous avons été soutenus pour l'ouverture de la boutique d'Hellemmes par :</a:t>
            </a:r>
          </a:p>
          <a:p>
            <a:endParaRPr lang="fr-FR" b="1" dirty="0"/>
          </a:p>
          <a:p>
            <a:pPr marL="342900" indent="-342900">
              <a:buFont typeface="Wingdings"/>
              <a:buChar char="v"/>
            </a:pPr>
            <a:r>
              <a:rPr lang="fr-FR" b="1" dirty="0"/>
              <a:t>La Fondation du Nord</a:t>
            </a:r>
          </a:p>
          <a:p>
            <a:pPr marL="342900" indent="-342900">
              <a:buFont typeface="Wingdings"/>
              <a:buChar char="v"/>
            </a:pPr>
            <a:r>
              <a:rPr lang="fr-FR" b="1" dirty="0"/>
              <a:t>La fondation Vinci pour les cités</a:t>
            </a:r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783" y="190724"/>
            <a:ext cx="6898734" cy="729152"/>
          </a:xfrm>
        </p:spPr>
        <p:txBody>
          <a:bodyPr rtlCol="0">
            <a:normAutofit fontScale="90000"/>
          </a:bodyPr>
          <a:lstStyle>
            <a:defPPr>
              <a:defRPr lang="fr-FR"/>
            </a:defPPr>
          </a:lstStyle>
          <a:p>
            <a:r>
              <a:rPr lang="fr-FR" dirty="0"/>
              <a:t> Quelques chiffres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4088" y="1212947"/>
            <a:ext cx="7138716" cy="319032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5CEABB6-07DC-46E8-9B57-56EC44A396E5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E6E129-1751-7949-095B-115BE1BC4F10}"/>
              </a:ext>
            </a:extLst>
          </p:cNvPr>
          <p:cNvSpPr txBox="1"/>
          <p:nvPr/>
        </p:nvSpPr>
        <p:spPr>
          <a:xfrm>
            <a:off x="5225930" y="1208747"/>
            <a:ext cx="55511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/>
              <a:t>133 jeunes accompagnés sur 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AD0428-4129-A883-A89F-65C90ABA0FF7}"/>
              </a:ext>
            </a:extLst>
          </p:cNvPr>
          <p:cNvSpPr txBox="1"/>
          <p:nvPr/>
        </p:nvSpPr>
        <p:spPr>
          <a:xfrm>
            <a:off x="3045452" y="2267037"/>
            <a:ext cx="54049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70% </a:t>
            </a:r>
            <a:r>
              <a:rPr lang="fr-FR" dirty="0"/>
              <a:t>des jeunes font au minimum deux immersions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F0B4A8-53D4-CFF1-6E2F-93387C0AFADF}"/>
              </a:ext>
            </a:extLst>
          </p:cNvPr>
          <p:cNvSpPr txBox="1"/>
          <p:nvPr/>
        </p:nvSpPr>
        <p:spPr>
          <a:xfrm>
            <a:off x="9147041" y="1944798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75</a:t>
            </a:r>
            <a:r>
              <a:rPr lang="fr-FR" dirty="0"/>
              <a:t> jeunes étaient issus des QPV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927291-EA3C-6993-420E-FA18158B96BA}"/>
              </a:ext>
            </a:extLst>
          </p:cNvPr>
          <p:cNvSpPr txBox="1"/>
          <p:nvPr/>
        </p:nvSpPr>
        <p:spPr>
          <a:xfrm>
            <a:off x="5066126" y="2918055"/>
            <a:ext cx="51022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77 </a:t>
            </a:r>
            <a:r>
              <a:rPr lang="fr-FR" dirty="0"/>
              <a:t>Tourquennois </a:t>
            </a:r>
            <a:r>
              <a:rPr lang="fr-FR" b="1" dirty="0"/>
              <a:t>15</a:t>
            </a:r>
            <a:r>
              <a:rPr lang="fr-FR" dirty="0"/>
              <a:t> Lillois </a:t>
            </a:r>
            <a:r>
              <a:rPr lang="fr-FR" b="1" dirty="0"/>
              <a:t>14 </a:t>
            </a:r>
            <a:r>
              <a:rPr lang="fr-FR" dirty="0"/>
              <a:t>Roubaisiens et </a:t>
            </a:r>
            <a:r>
              <a:rPr lang="fr-FR" b="1" dirty="0"/>
              <a:t>27</a:t>
            </a:r>
            <a:r>
              <a:rPr lang="fr-FR" dirty="0"/>
              <a:t> autres villes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30752B-59E9-5B20-2D07-2CD46DD06596}"/>
              </a:ext>
            </a:extLst>
          </p:cNvPr>
          <p:cNvSpPr txBox="1"/>
          <p:nvPr/>
        </p:nvSpPr>
        <p:spPr>
          <a:xfrm>
            <a:off x="9030154" y="3450845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/>
              <a:t>74 </a:t>
            </a:r>
            <a:r>
              <a:rPr lang="fr-FR" dirty="0"/>
              <a:t>filles et </a:t>
            </a:r>
            <a:r>
              <a:rPr lang="fr-FR" b="1" dirty="0"/>
              <a:t>59</a:t>
            </a:r>
            <a:r>
              <a:rPr lang="fr-FR" dirty="0"/>
              <a:t> garçons</a:t>
            </a:r>
          </a:p>
        </p:txBody>
      </p:sp>
      <p:pic>
        <p:nvPicPr>
          <p:cNvPr id="10" name="Image 9" descr="Aperçu de l’image">
            <a:extLst>
              <a:ext uri="{FF2B5EF4-FFF2-40B4-BE49-F238E27FC236}">
                <a16:creationId xmlns:a16="http://schemas.microsoft.com/office/drawing/2014/main" id="{9EC9259B-4F17-C2B1-282A-437724FD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503" y="4016093"/>
            <a:ext cx="2051792" cy="2520994"/>
          </a:xfrm>
          <a:prstGeom prst="rect">
            <a:avLst/>
          </a:prstGeom>
        </p:spPr>
      </p:pic>
      <p:pic>
        <p:nvPicPr>
          <p:cNvPr id="11" name="Image 10" descr="Une image contenant Visage humain, texte, homme, habits&#10;&#10;Le contenu généré par l’IA peut être incorrect.">
            <a:extLst>
              <a:ext uri="{FF2B5EF4-FFF2-40B4-BE49-F238E27FC236}">
                <a16:creationId xmlns:a16="http://schemas.microsoft.com/office/drawing/2014/main" id="{3B423A70-18D1-24BF-7562-C1E980837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09" y="3632548"/>
            <a:ext cx="2258967" cy="3225453"/>
          </a:xfrm>
          <a:prstGeom prst="rect">
            <a:avLst/>
          </a:prstGeom>
        </p:spPr>
      </p:pic>
      <p:pic>
        <p:nvPicPr>
          <p:cNvPr id="12" name="Image 11" descr="Aperçu de l’image">
            <a:extLst>
              <a:ext uri="{FF2B5EF4-FFF2-40B4-BE49-F238E27FC236}">
                <a16:creationId xmlns:a16="http://schemas.microsoft.com/office/drawing/2014/main" id="{CCCE41C7-ACCB-1308-98CC-EE1E93E4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173" y="4175342"/>
            <a:ext cx="1956253" cy="268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 rtlCol="0" anchor="t">
            <a:normAutofit/>
          </a:bodyPr>
          <a:lstStyle>
            <a:defPPr>
              <a:defRPr lang="fr-FR"/>
            </a:defPPr>
          </a:lstStyle>
          <a:p>
            <a:r>
              <a:rPr lang="fr-FR" dirty="0"/>
              <a:t>Budget 2024 projet boutiques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 anchor="ctr">
            <a:normAutofit/>
          </a:bodyPr>
          <a:lstStyle>
            <a:defPPr>
              <a:defRPr lang="fr-FR"/>
            </a:defPPr>
          </a:lstStyle>
          <a:p>
            <a:pPr rtl="0">
              <a:spcAft>
                <a:spcPts val="600"/>
              </a:spcAft>
            </a:pPr>
            <a:fld id="{B5CEABB6-07DC-46E8-9B57-56EC44A396E5}" type="slidenum">
              <a:rPr lang="fr-FR" smtClean="0"/>
              <a:pPr rtl="0">
                <a:spcAft>
                  <a:spcPts val="600"/>
                </a:spcAft>
              </a:pPr>
              <a:t>8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CA79BEB-C5A5-6DAD-F1CC-C300D889C574}"/>
              </a:ext>
            </a:extLst>
          </p:cNvPr>
          <p:cNvSpPr txBox="1"/>
          <p:nvPr/>
        </p:nvSpPr>
        <p:spPr>
          <a:xfrm>
            <a:off x="1749744" y="1713309"/>
            <a:ext cx="23924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Répartition budget :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2BAD1A-D09E-6806-B1FC-3270F552AC62}"/>
              </a:ext>
            </a:extLst>
          </p:cNvPr>
          <p:cNvSpPr/>
          <p:nvPr/>
        </p:nvSpPr>
        <p:spPr>
          <a:xfrm>
            <a:off x="3046618" y="2469243"/>
            <a:ext cx="4385732" cy="4426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60187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70E1EE-BA5F-6520-D56A-9C0BF6E27E97}"/>
              </a:ext>
            </a:extLst>
          </p:cNvPr>
          <p:cNvSpPr/>
          <p:nvPr/>
        </p:nvSpPr>
        <p:spPr>
          <a:xfrm>
            <a:off x="3046617" y="2916767"/>
            <a:ext cx="4010780" cy="4426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57094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823720-9499-28D0-C02E-9955210EA19C}"/>
              </a:ext>
            </a:extLst>
          </p:cNvPr>
          <p:cNvSpPr/>
          <p:nvPr/>
        </p:nvSpPr>
        <p:spPr>
          <a:xfrm>
            <a:off x="3046617" y="3364292"/>
            <a:ext cx="1579637" cy="6483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15000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244D1B-C91A-AEDE-2A33-A64513D7E145}"/>
              </a:ext>
            </a:extLst>
          </p:cNvPr>
          <p:cNvSpPr/>
          <p:nvPr/>
        </p:nvSpPr>
        <p:spPr>
          <a:xfrm>
            <a:off x="3046617" y="4017434"/>
            <a:ext cx="1398209" cy="4184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14000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80DE8B-D798-7538-6A20-7096C8BA4716}"/>
              </a:ext>
            </a:extLst>
          </p:cNvPr>
          <p:cNvSpPr txBox="1"/>
          <p:nvPr/>
        </p:nvSpPr>
        <p:spPr>
          <a:xfrm>
            <a:off x="1175594" y="2508396"/>
            <a:ext cx="7474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/>
              <a:t>FSE+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7FD8BA7-3C4E-BD0C-8FC1-03A46238B036}"/>
              </a:ext>
            </a:extLst>
          </p:cNvPr>
          <p:cNvSpPr txBox="1"/>
          <p:nvPr/>
        </p:nvSpPr>
        <p:spPr>
          <a:xfrm>
            <a:off x="1142324" y="2913362"/>
            <a:ext cx="1352248" cy="3778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dirty="0"/>
              <a:t>Boutiques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D52DBD2-526E-4A3F-5E7C-B218381BF1F1}"/>
              </a:ext>
            </a:extLst>
          </p:cNvPr>
          <p:cNvSpPr txBox="1"/>
          <p:nvPr/>
        </p:nvSpPr>
        <p:spPr>
          <a:xfrm>
            <a:off x="1145401" y="3303187"/>
            <a:ext cx="17997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Fondation du Nord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FF2554-4DAB-5732-0F65-4C1FE8576075}"/>
              </a:ext>
            </a:extLst>
          </p:cNvPr>
          <p:cNvSpPr/>
          <p:nvPr/>
        </p:nvSpPr>
        <p:spPr>
          <a:xfrm>
            <a:off x="3046618" y="4440766"/>
            <a:ext cx="1277256" cy="2733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10000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84369CC-0C78-43A9-3E18-53883057403E}"/>
              </a:ext>
            </a:extLst>
          </p:cNvPr>
          <p:cNvSpPr txBox="1"/>
          <p:nvPr/>
        </p:nvSpPr>
        <p:spPr>
          <a:xfrm>
            <a:off x="1133305" y="3965138"/>
            <a:ext cx="17997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Contrat ville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472A63D-7A8E-F05E-AC76-1EE63FA398E5}"/>
              </a:ext>
            </a:extLst>
          </p:cNvPr>
          <p:cNvSpPr txBox="1"/>
          <p:nvPr/>
        </p:nvSpPr>
        <p:spPr>
          <a:xfrm>
            <a:off x="960927" y="4315690"/>
            <a:ext cx="19207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Aide aux postes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E4FB39-3262-CFCA-D9D1-D283C44291B5}"/>
              </a:ext>
            </a:extLst>
          </p:cNvPr>
          <p:cNvSpPr/>
          <p:nvPr/>
        </p:nvSpPr>
        <p:spPr>
          <a:xfrm>
            <a:off x="3046618" y="4718955"/>
            <a:ext cx="1107923" cy="2612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8500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ABF68DD-AC99-0FE8-1E45-3A9FFBFEE3D3}"/>
              </a:ext>
            </a:extLst>
          </p:cNvPr>
          <p:cNvSpPr txBox="1"/>
          <p:nvPr/>
        </p:nvSpPr>
        <p:spPr>
          <a:xfrm>
            <a:off x="1024449" y="4687447"/>
            <a:ext cx="1799772" cy="3778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Fondation Vinci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2B3048E-C0AB-BB50-B9AE-D1AD208EF0CF}"/>
              </a:ext>
            </a:extLst>
          </p:cNvPr>
          <p:cNvSpPr/>
          <p:nvPr/>
        </p:nvSpPr>
        <p:spPr>
          <a:xfrm>
            <a:off x="3046618" y="4985054"/>
            <a:ext cx="769257" cy="3822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1500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0A2C148-0B9C-6A55-2EB6-E2BB125AB013}"/>
              </a:ext>
            </a:extLst>
          </p:cNvPr>
          <p:cNvSpPr txBox="1"/>
          <p:nvPr/>
        </p:nvSpPr>
        <p:spPr>
          <a:xfrm>
            <a:off x="1136322" y="5068310"/>
            <a:ext cx="14973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SolidarCité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4A043A74-F9FF-BD98-8CD5-D74031C5EA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69845"/>
            <a:ext cx="3796295" cy="37712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r-FR" dirty="0" err="1"/>
              <a:t>Fse</a:t>
            </a:r>
            <a:r>
              <a:rPr lang="fr-FR" dirty="0"/>
              <a:t>+ à partir de septembre 2024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fondations pour l'aménagement de la seconde boutique et équipement multimédia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Aide aux postes pour les alternants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SolidarCité</a:t>
            </a:r>
            <a:r>
              <a:rPr lang="fr-FR" dirty="0"/>
              <a:t> pour investir dans des produits Made In France</a:t>
            </a:r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45" y="122017"/>
            <a:ext cx="9667479" cy="757694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dirty="0"/>
              <a:t>Le travail mais pas que...</a:t>
            </a:r>
            <a:endParaRPr lang="fr-FR" dirty="0">
              <a:latin typeface="Avenir Next LT Pro"/>
              <a:ea typeface="Calibri"/>
              <a:cs typeface="Calibri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6" y="1233483"/>
            <a:ext cx="5321584" cy="4862517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fr-FR" b="1" dirty="0">
                <a:solidFill>
                  <a:schemeClr val="accent4">
                    <a:lumMod val="76000"/>
                  </a:schemeClr>
                </a:solidFill>
              </a:rPr>
              <a:t>Le partenariat d'entreprises</a:t>
            </a:r>
            <a:r>
              <a:rPr lang="fr-FR" dirty="0"/>
              <a:t> avec BZB et Vinci a permis aux jeunes d'échanger sur la posture lors d'entretiens mais aussi de découvrir des métiers non connus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65313" y="2789128"/>
            <a:ext cx="4389590" cy="372440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fr-FR" b="1" dirty="0">
                <a:solidFill>
                  <a:schemeClr val="accent4"/>
                </a:solidFill>
              </a:rPr>
              <a:t>Actions de sensibilisation</a:t>
            </a:r>
          </a:p>
          <a:p>
            <a:r>
              <a:rPr lang="fr-FR" dirty="0"/>
              <a:t>Nous accompagnons les jeunes à porter des projets en faveur des personnes en difficultés :</a:t>
            </a:r>
          </a:p>
          <a:p>
            <a:pPr marL="285750" indent="-285750">
              <a:buChar char="•"/>
            </a:pPr>
            <a:r>
              <a:rPr lang="fr-FR" dirty="0"/>
              <a:t>Marché de </a:t>
            </a:r>
            <a:r>
              <a:rPr lang="fr-FR" dirty="0" err="1"/>
              <a:t>Noêl</a:t>
            </a:r>
            <a:r>
              <a:rPr lang="fr-FR" dirty="0"/>
              <a:t> intergénérationnel</a:t>
            </a:r>
          </a:p>
          <a:p>
            <a:pPr marL="285750" indent="-285750">
              <a:buChar char="•"/>
            </a:pPr>
            <a:r>
              <a:rPr lang="fr-FR" dirty="0"/>
              <a:t>Kits d'hygiène Bureau du Cœur et Souffle du Nord</a:t>
            </a:r>
          </a:p>
          <a:p>
            <a:pPr marL="285750" indent="-285750">
              <a:buChar char="•"/>
            </a:pPr>
            <a:r>
              <a:rPr lang="fr-FR" dirty="0"/>
              <a:t>Octobre rose</a:t>
            </a:r>
          </a:p>
          <a:p>
            <a:pPr marL="285750" indent="-285750">
              <a:buChar char="•"/>
            </a:pPr>
            <a:r>
              <a:rPr lang="fr-FR" dirty="0"/>
              <a:t>Préparation de cadeaux de fin d'année pour des enfants en situation de précarité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5CEABB6-07DC-46E8-9B57-56EC44A396E5}" type="slidenum">
              <a:rPr lang="fr-FR" smtClean="0"/>
              <a:pPr rtl="0"/>
              <a:t>9</a:t>
            </a:fld>
            <a:endParaRPr lang="fr-FR" dirty="0"/>
          </a:p>
        </p:txBody>
      </p:sp>
      <p:pic>
        <p:nvPicPr>
          <p:cNvPr id="2" name="Image 1" descr="Une image contenant intérieur, habits, personne, Immeuble de bureaux&#10;&#10;Le contenu généré par l’IA peut être incorrect.">
            <a:extLst>
              <a:ext uri="{FF2B5EF4-FFF2-40B4-BE49-F238E27FC236}">
                <a16:creationId xmlns:a16="http://schemas.microsoft.com/office/drawing/2014/main" id="{64A1C957-3244-E893-7204-DEBE847B1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8" y="2310856"/>
            <a:ext cx="2336496" cy="1745685"/>
          </a:xfrm>
          <a:prstGeom prst="rect">
            <a:avLst/>
          </a:prstGeom>
        </p:spPr>
      </p:pic>
      <p:pic>
        <p:nvPicPr>
          <p:cNvPr id="3" name="Image 2" descr="Une image contenant habits, intérieur, personne, mur&#10;&#10;Le contenu généré par l’IA peut être incorrect.">
            <a:extLst>
              <a:ext uri="{FF2B5EF4-FFF2-40B4-BE49-F238E27FC236}">
                <a16:creationId xmlns:a16="http://schemas.microsoft.com/office/drawing/2014/main" id="{2D6C4768-07F6-AA00-F5B8-B15085DF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465" y="3908056"/>
            <a:ext cx="1924442" cy="29458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10ACCBB-8080-1D76-C9FC-AC5379A4F97D}"/>
              </a:ext>
            </a:extLst>
          </p:cNvPr>
          <p:cNvSpPr txBox="1"/>
          <p:nvPr/>
        </p:nvSpPr>
        <p:spPr>
          <a:xfrm>
            <a:off x="6089166" y="1097989"/>
            <a:ext cx="469517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accent4">
                    <a:lumMod val="76000"/>
                  </a:schemeClr>
                </a:solidFill>
              </a:rPr>
              <a:t>Le partenariat avec la PJJ </a:t>
            </a:r>
            <a:r>
              <a:rPr lang="fr-FR" dirty="0"/>
              <a:t>a permis :</a:t>
            </a:r>
          </a:p>
          <a:p>
            <a:r>
              <a:rPr lang="fr-FR" dirty="0"/>
              <a:t>Une immersion dans des ciné-débat sur la laïcité ,la mise en place de la certification PIX et le passage de l'ASSR ,séance d'équithérapie,...</a:t>
            </a:r>
          </a:p>
        </p:txBody>
      </p:sp>
      <p:pic>
        <p:nvPicPr>
          <p:cNvPr id="11" name="Image 10" descr="Une image contenant texte, habits, jeans, homme&#10;&#10;Le contenu généré par l’IA peut être incorrect.">
            <a:extLst>
              <a:ext uri="{FF2B5EF4-FFF2-40B4-BE49-F238E27FC236}">
                <a16:creationId xmlns:a16="http://schemas.microsoft.com/office/drawing/2014/main" id="{37B54682-51B0-E788-4A11-5D603F914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534" y="4336484"/>
            <a:ext cx="1524000" cy="2381250"/>
          </a:xfrm>
          <a:prstGeom prst="rect">
            <a:avLst/>
          </a:prstGeom>
        </p:spPr>
      </p:pic>
      <p:pic>
        <p:nvPicPr>
          <p:cNvPr id="12" name="Image 11" descr="Une image contenant plein air, ciel, jument, étalon&#10;&#10;Le contenu généré par l’IA peut être incorrect.">
            <a:extLst>
              <a:ext uri="{FF2B5EF4-FFF2-40B4-BE49-F238E27FC236}">
                <a16:creationId xmlns:a16="http://schemas.microsoft.com/office/drawing/2014/main" id="{A2FD66C9-B588-B878-DF2B-CA6FCAC78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061" y="2306877"/>
            <a:ext cx="1815716" cy="2317316"/>
          </a:xfrm>
          <a:prstGeom prst="rect">
            <a:avLst/>
          </a:prstGeom>
        </p:spPr>
      </p:pic>
      <p:pic>
        <p:nvPicPr>
          <p:cNvPr id="13" name="Image 12" descr="Une image contenant personne, habits, sourire, chaussures&#10;&#10;Le contenu généré par l’IA peut être incorrect.">
            <a:extLst>
              <a:ext uri="{FF2B5EF4-FFF2-40B4-BE49-F238E27FC236}">
                <a16:creationId xmlns:a16="http://schemas.microsoft.com/office/drawing/2014/main" id="{029FB6A8-EA19-1E5B-C969-820442B92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014" y="2790890"/>
            <a:ext cx="2267864" cy="17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nalisé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1950151-0FE0-482F-ADBD-EE52BFC46C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D375C2-2973-4C8B-9800-5B5271D300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9B7A9F-83D5-4264-91C0-B309A9EDBFB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531</Words>
  <Application>Microsoft Office PowerPoint</Application>
  <PresentationFormat>Grand écran</PresentationFormat>
  <Paragraphs>124</Paragraphs>
  <Slides>10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Personnalisé</vt:lpstr>
      <vt:lpstr>Boutiques immersions </vt:lpstr>
      <vt:lpstr>Le constat</vt:lpstr>
      <vt:lpstr>Le projet</vt:lpstr>
      <vt:lpstr>Coordonnatrices de projet : Hélène Leclerc et Hélène François  Benjamin Huet : stagiaire 2eme année de master ESS  Alternants :  Master Communication pour 2 ans : Arthur Soglo   BTS MCO POUR 2 ans : Essia Bouray et Yassine Tina  Secrétariat administratif 1an : Sabri Hamlaoui Chareuf  Bac pro commerce 3ans : Younès El Mousaoui  Cap Métiers de la Mode 1 an : Anaïs Planque   Services civiques :  Pôle média : Azad Mameche   Pôle Animation auprès de personnes âgées : Inès Boukrim, Ynès Katsar, Malek Mameche </vt:lpstr>
      <vt:lpstr>Notre public</vt:lpstr>
      <vt:lpstr>Le développement du projet</vt:lpstr>
      <vt:lpstr> Quelques chiffres</vt:lpstr>
      <vt:lpstr>Budget 2024 projet boutiques</vt:lpstr>
      <vt:lpstr>Le travail mais pas que...</vt:lpstr>
      <vt:lpstr>MERCI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650</cp:revision>
  <dcterms:created xsi:type="dcterms:W3CDTF">2025-06-01T14:38:50Z</dcterms:created>
  <dcterms:modified xsi:type="dcterms:W3CDTF">2026-01-15T16:46:21Z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